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9" d="100"/>
          <a:sy n="109" d="100"/>
        </p:scale>
        <p:origin x="67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98F3CD-05A7-43A0-9CAC-338DE7B86DC9}"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C4110-355C-4DE0-ABF7-C94F4C4ADE81}" type="slidenum">
              <a:rPr lang="en-US" smtClean="0"/>
              <a:t>‹#›</a:t>
            </a:fld>
            <a:endParaRPr lang="en-US"/>
          </a:p>
        </p:txBody>
      </p:sp>
    </p:spTree>
    <p:extLst>
      <p:ext uri="{BB962C8B-B14F-4D97-AF65-F5344CB8AC3E}">
        <p14:creationId xmlns:p14="http://schemas.microsoft.com/office/powerpoint/2010/main" val="1447018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98F3CD-05A7-43A0-9CAC-338DE7B86DC9}"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C4110-355C-4DE0-ABF7-C94F4C4ADE81}" type="slidenum">
              <a:rPr lang="en-US" smtClean="0"/>
              <a:t>‹#›</a:t>
            </a:fld>
            <a:endParaRPr lang="en-US"/>
          </a:p>
        </p:txBody>
      </p:sp>
    </p:spTree>
    <p:extLst>
      <p:ext uri="{BB962C8B-B14F-4D97-AF65-F5344CB8AC3E}">
        <p14:creationId xmlns:p14="http://schemas.microsoft.com/office/powerpoint/2010/main" val="2740055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98F3CD-05A7-43A0-9CAC-338DE7B86DC9}"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C4110-355C-4DE0-ABF7-C94F4C4ADE81}" type="slidenum">
              <a:rPr lang="en-US" smtClean="0"/>
              <a:t>‹#›</a:t>
            </a:fld>
            <a:endParaRPr lang="en-US"/>
          </a:p>
        </p:txBody>
      </p:sp>
    </p:spTree>
    <p:extLst>
      <p:ext uri="{BB962C8B-B14F-4D97-AF65-F5344CB8AC3E}">
        <p14:creationId xmlns:p14="http://schemas.microsoft.com/office/powerpoint/2010/main" val="936861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98F3CD-05A7-43A0-9CAC-338DE7B86DC9}"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C4110-355C-4DE0-ABF7-C94F4C4ADE81}" type="slidenum">
              <a:rPr lang="en-US" smtClean="0"/>
              <a:t>‹#›</a:t>
            </a:fld>
            <a:endParaRPr lang="en-US"/>
          </a:p>
        </p:txBody>
      </p:sp>
    </p:spTree>
    <p:extLst>
      <p:ext uri="{BB962C8B-B14F-4D97-AF65-F5344CB8AC3E}">
        <p14:creationId xmlns:p14="http://schemas.microsoft.com/office/powerpoint/2010/main" val="3704828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198F3CD-05A7-43A0-9CAC-338DE7B86DC9}"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C4110-355C-4DE0-ABF7-C94F4C4ADE81}" type="slidenum">
              <a:rPr lang="en-US" smtClean="0"/>
              <a:t>‹#›</a:t>
            </a:fld>
            <a:endParaRPr lang="en-US"/>
          </a:p>
        </p:txBody>
      </p:sp>
    </p:spTree>
    <p:extLst>
      <p:ext uri="{BB962C8B-B14F-4D97-AF65-F5344CB8AC3E}">
        <p14:creationId xmlns:p14="http://schemas.microsoft.com/office/powerpoint/2010/main" val="1816900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98F3CD-05A7-43A0-9CAC-338DE7B86DC9}" type="datetimeFigureOut">
              <a:rPr lang="en-US" smtClean="0"/>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C4110-355C-4DE0-ABF7-C94F4C4ADE81}" type="slidenum">
              <a:rPr lang="en-US" smtClean="0"/>
              <a:t>‹#›</a:t>
            </a:fld>
            <a:endParaRPr lang="en-US"/>
          </a:p>
        </p:txBody>
      </p:sp>
    </p:spTree>
    <p:extLst>
      <p:ext uri="{BB962C8B-B14F-4D97-AF65-F5344CB8AC3E}">
        <p14:creationId xmlns:p14="http://schemas.microsoft.com/office/powerpoint/2010/main" val="61576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98F3CD-05A7-43A0-9CAC-338DE7B86DC9}" type="datetimeFigureOut">
              <a:rPr lang="en-US" smtClean="0"/>
              <a:t>4/14/2022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2C4110-355C-4DE0-ABF7-C94F4C4ADE81}" type="slidenum">
              <a:rPr lang="en-US" smtClean="0"/>
              <a:t>‹#›</a:t>
            </a:fld>
            <a:endParaRPr lang="en-US"/>
          </a:p>
        </p:txBody>
      </p:sp>
    </p:spTree>
    <p:extLst>
      <p:ext uri="{BB962C8B-B14F-4D97-AF65-F5344CB8AC3E}">
        <p14:creationId xmlns:p14="http://schemas.microsoft.com/office/powerpoint/2010/main" val="3374477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98F3CD-05A7-43A0-9CAC-338DE7B86DC9}" type="datetimeFigureOut">
              <a:rPr lang="en-US" smtClean="0"/>
              <a:t>4/14/2022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2C4110-355C-4DE0-ABF7-C94F4C4ADE81}" type="slidenum">
              <a:rPr lang="en-US" smtClean="0"/>
              <a:t>‹#›</a:t>
            </a:fld>
            <a:endParaRPr lang="en-US"/>
          </a:p>
        </p:txBody>
      </p:sp>
    </p:spTree>
    <p:extLst>
      <p:ext uri="{BB962C8B-B14F-4D97-AF65-F5344CB8AC3E}">
        <p14:creationId xmlns:p14="http://schemas.microsoft.com/office/powerpoint/2010/main" val="3929408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8F3CD-05A7-43A0-9CAC-338DE7B86DC9}" type="datetimeFigureOut">
              <a:rPr lang="en-US" smtClean="0"/>
              <a:t>4/14/2022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2C4110-355C-4DE0-ABF7-C94F4C4ADE81}" type="slidenum">
              <a:rPr lang="en-US" smtClean="0"/>
              <a:t>‹#›</a:t>
            </a:fld>
            <a:endParaRPr lang="en-US"/>
          </a:p>
        </p:txBody>
      </p:sp>
    </p:spTree>
    <p:extLst>
      <p:ext uri="{BB962C8B-B14F-4D97-AF65-F5344CB8AC3E}">
        <p14:creationId xmlns:p14="http://schemas.microsoft.com/office/powerpoint/2010/main" val="3672896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98F3CD-05A7-43A0-9CAC-338DE7B86DC9}" type="datetimeFigureOut">
              <a:rPr lang="en-US" smtClean="0"/>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C4110-355C-4DE0-ABF7-C94F4C4ADE81}" type="slidenum">
              <a:rPr lang="en-US" smtClean="0"/>
              <a:t>‹#›</a:t>
            </a:fld>
            <a:endParaRPr lang="en-US"/>
          </a:p>
        </p:txBody>
      </p:sp>
    </p:spTree>
    <p:extLst>
      <p:ext uri="{BB962C8B-B14F-4D97-AF65-F5344CB8AC3E}">
        <p14:creationId xmlns:p14="http://schemas.microsoft.com/office/powerpoint/2010/main" val="1969137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98F3CD-05A7-43A0-9CAC-338DE7B86DC9}" type="datetimeFigureOut">
              <a:rPr lang="en-US" smtClean="0"/>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C4110-355C-4DE0-ABF7-C94F4C4ADE81}" type="slidenum">
              <a:rPr lang="en-US" smtClean="0"/>
              <a:t>‹#›</a:t>
            </a:fld>
            <a:endParaRPr lang="en-US"/>
          </a:p>
        </p:txBody>
      </p:sp>
    </p:spTree>
    <p:extLst>
      <p:ext uri="{BB962C8B-B14F-4D97-AF65-F5344CB8AC3E}">
        <p14:creationId xmlns:p14="http://schemas.microsoft.com/office/powerpoint/2010/main" val="1032305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8F3CD-05A7-43A0-9CAC-338DE7B86DC9}" type="datetimeFigureOut">
              <a:rPr lang="en-US" smtClean="0"/>
              <a:t>4/14/2022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C4110-355C-4DE0-ABF7-C94F4C4ADE81}" type="slidenum">
              <a:rPr lang="en-US" smtClean="0"/>
              <a:t>‹#›</a:t>
            </a:fld>
            <a:endParaRPr lang="en-US"/>
          </a:p>
        </p:txBody>
      </p:sp>
    </p:spTree>
    <p:extLst>
      <p:ext uri="{BB962C8B-B14F-4D97-AF65-F5344CB8AC3E}">
        <p14:creationId xmlns:p14="http://schemas.microsoft.com/office/powerpoint/2010/main" val="973527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77240"/>
            <a:ext cx="9144000" cy="2387600"/>
          </a:xfrm>
        </p:spPr>
        <p:txBody>
          <a:bodyPr/>
          <a:lstStyle/>
          <a:p>
            <a:r>
              <a:rPr lang="en-US" dirty="0" smtClean="0"/>
              <a:t>Clyde Hill Police Legal Update Spring 2022</a:t>
            </a:r>
            <a:endParaRPr lang="en-US" dirty="0"/>
          </a:p>
        </p:txBody>
      </p:sp>
      <p:sp>
        <p:nvSpPr>
          <p:cNvPr id="3" name="Subtitle 2"/>
          <p:cNvSpPr>
            <a:spLocks noGrp="1"/>
          </p:cNvSpPr>
          <p:nvPr>
            <p:ph type="subTitle" idx="1"/>
          </p:nvPr>
        </p:nvSpPr>
        <p:spPr>
          <a:xfrm>
            <a:off x="1524000" y="3253154"/>
            <a:ext cx="9144000" cy="2004646"/>
          </a:xfrm>
        </p:spPr>
        <p:txBody>
          <a:bodyPr/>
          <a:lstStyle/>
          <a:p>
            <a:r>
              <a:rPr lang="en-US" dirty="0" smtClean="0"/>
              <a:t>2022 Legislative Changes with Emergency Clause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1657" y="3956538"/>
            <a:ext cx="2648685" cy="2134092"/>
          </a:xfrm>
          <a:prstGeom prst="rect">
            <a:avLst/>
          </a:prstGeom>
        </p:spPr>
      </p:pic>
    </p:spTree>
    <p:extLst>
      <p:ext uri="{BB962C8B-B14F-4D97-AF65-F5344CB8AC3E}">
        <p14:creationId xmlns:p14="http://schemas.microsoft.com/office/powerpoint/2010/main" val="22103929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 2037 Continued </a:t>
            </a:r>
            <a:endParaRPr lang="en-US" dirty="0"/>
          </a:p>
        </p:txBody>
      </p:sp>
      <p:sp>
        <p:nvSpPr>
          <p:cNvPr id="3" name="Content Placeholder 2"/>
          <p:cNvSpPr>
            <a:spLocks noGrp="1"/>
          </p:cNvSpPr>
          <p:nvPr>
            <p:ph idx="1"/>
          </p:nvPr>
        </p:nvSpPr>
        <p:spPr>
          <a:xfrm>
            <a:off x="838200" y="1825625"/>
            <a:ext cx="10515600" cy="2420698"/>
          </a:xfrm>
        </p:spPr>
        <p:txBody>
          <a:bodyPr/>
          <a:lstStyle/>
          <a:p>
            <a:r>
              <a:rPr lang="en-US" dirty="0" smtClean="0"/>
              <a:t>The authority of a peace officer to use physical force against a person, subject to the requirement to exercise reasonable care, is expanded to include the following circumstances:</a:t>
            </a:r>
          </a:p>
          <a:p>
            <a:pPr lvl="1"/>
            <a:r>
              <a:rPr lang="en-US" dirty="0" smtClean="0"/>
              <a:t> preventing a person from fleeing a temporary investigative detention; or</a:t>
            </a:r>
          </a:p>
          <a:p>
            <a:pPr lvl="1"/>
            <a:r>
              <a:rPr lang="en-US" dirty="0" smtClean="0"/>
              <a:t> taking a person into custody when authorized or directed by statute. </a:t>
            </a:r>
            <a:endParaRPr lang="en-US" dirty="0"/>
          </a:p>
        </p:txBody>
      </p:sp>
      <p:sp>
        <p:nvSpPr>
          <p:cNvPr id="4" name="TextBox 3"/>
          <p:cNvSpPr txBox="1"/>
          <p:nvPr/>
        </p:nvSpPr>
        <p:spPr>
          <a:xfrm>
            <a:off x="838200" y="4622104"/>
            <a:ext cx="10071970" cy="646331"/>
          </a:xfrm>
          <a:prstGeom prst="rect">
            <a:avLst/>
          </a:prstGeom>
          <a:noFill/>
        </p:spPr>
        <p:txBody>
          <a:bodyPr wrap="square" rtlCol="0">
            <a:spAutoFit/>
          </a:bodyPr>
          <a:lstStyle/>
          <a:p>
            <a:pPr lvl="1"/>
            <a:r>
              <a:rPr lang="en-US" b="1" dirty="0" smtClean="0">
                <a:solidFill>
                  <a:srgbClr val="FF0000"/>
                </a:solidFill>
              </a:rPr>
              <a:t>The standard does not permit a peace officer to use physical force or deadly force in a manner or under such circumstances that would violate the United States Constitution or state Constitution. </a:t>
            </a:r>
            <a:endParaRPr lang="en-US" b="1" dirty="0">
              <a:solidFill>
                <a:srgbClr val="FF0000"/>
              </a:solidFill>
            </a:endParaRPr>
          </a:p>
        </p:txBody>
      </p:sp>
    </p:spTree>
    <p:extLst>
      <p:ext uri="{BB962C8B-B14F-4D97-AF65-F5344CB8AC3E}">
        <p14:creationId xmlns:p14="http://schemas.microsoft.com/office/powerpoint/2010/main" val="387298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 2037 Summer video </a:t>
            </a:r>
            <a:endParaRPr lang="en-US" dirty="0"/>
          </a:p>
        </p:txBody>
      </p:sp>
      <p:pic>
        <p:nvPicPr>
          <p:cNvPr id="4" name="HB_2037_and_You!">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1145805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t>
            </a:r>
            <a:endParaRPr lang="en-US" dirty="0"/>
          </a:p>
        </p:txBody>
      </p:sp>
      <p:sp>
        <p:nvSpPr>
          <p:cNvPr id="3" name="Content Placeholder 2"/>
          <p:cNvSpPr>
            <a:spLocks noGrp="1"/>
          </p:cNvSpPr>
          <p:nvPr>
            <p:ph idx="1"/>
          </p:nvPr>
        </p:nvSpPr>
        <p:spPr/>
        <p:txBody>
          <a:bodyPr/>
          <a:lstStyle/>
          <a:p>
            <a:pPr marL="0" indent="0">
              <a:buNone/>
            </a:pPr>
            <a:r>
              <a:rPr lang="en-US" b="1" i="1" dirty="0"/>
              <a:t>In closing, all the clarifications discussed in this training allow us to better serve our community safely and constitutionally. There will be some adjustments to policy shortly, and each of you will be expected to review and acknowledge those changes</a:t>
            </a:r>
            <a:r>
              <a:rPr lang="en-US" b="1" i="1"/>
              <a:t>. </a:t>
            </a:r>
            <a:endParaRPr lang="en-US" b="1" i="1" smtClean="0"/>
          </a:p>
          <a:p>
            <a:pPr marL="0" indent="0">
              <a:buNone/>
            </a:pPr>
            <a:endParaRPr lang="en-US" b="1" i="1" dirty="0"/>
          </a:p>
          <a:p>
            <a:pPr marL="0" indent="0">
              <a:buNone/>
            </a:pPr>
            <a:r>
              <a:rPr lang="en-US" b="1" i="1" dirty="0"/>
              <a:t>Chief </a:t>
            </a:r>
          </a:p>
          <a:p>
            <a:endParaRPr lang="en-US" dirty="0"/>
          </a:p>
        </p:txBody>
      </p:sp>
    </p:spTree>
    <p:extLst>
      <p:ext uri="{BB962C8B-B14F-4D97-AF65-F5344CB8AC3E}">
        <p14:creationId xmlns:p14="http://schemas.microsoft.com/office/powerpoint/2010/main" val="3295206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 1719</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prohibition on the use and acquisition of military equipment is modified. The prohibition on ammunition of .50 caliber or greater is removed, effectively allowing law enforcement agencies to use and acquire ammunition of .50 caliber or greater. </a:t>
            </a:r>
          </a:p>
          <a:p>
            <a:r>
              <a:rPr lang="en-US" b="1" dirty="0" smtClean="0">
                <a:solidFill>
                  <a:srgbClr val="FF0000"/>
                </a:solidFill>
              </a:rPr>
              <a:t>The prohibition on using and acquiring firearms of .50 caliber or greater is narrowed to apply only to rifles of .50 caliber or greater</a:t>
            </a:r>
            <a:r>
              <a:rPr lang="en-US" dirty="0" smtClean="0"/>
              <a:t>, effectively allowing law enforcement agencies to use and acquire other types of firearms of .50 caliber or greater.</a:t>
            </a:r>
          </a:p>
          <a:p>
            <a:r>
              <a:rPr lang="en-US" b="1" dirty="0" smtClean="0">
                <a:solidFill>
                  <a:srgbClr val="FF0000"/>
                </a:solidFill>
              </a:rPr>
              <a:t> "Rifle" </a:t>
            </a:r>
            <a:r>
              <a:rPr lang="en-US" dirty="0" smtClean="0"/>
              <a:t>has the same meaning as provided in the statutes governing firearms offenses, except it does not include: any shotgun; any device designed or used to deploy less lethal munitions, including, but not limited to, rubber, bean bag, soft nose, sponge, or other nonpenetrating impact rounds; or any less lethal equipment.</a:t>
            </a:r>
            <a:endParaRPr lang="en-US" dirty="0"/>
          </a:p>
        </p:txBody>
      </p:sp>
    </p:spTree>
    <p:extLst>
      <p:ext uri="{BB962C8B-B14F-4D97-AF65-F5344CB8AC3E}">
        <p14:creationId xmlns:p14="http://schemas.microsoft.com/office/powerpoint/2010/main" val="29043787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 1735</a:t>
            </a:r>
            <a:endParaRPr lang="en-US" dirty="0"/>
          </a:p>
        </p:txBody>
      </p:sp>
      <p:sp>
        <p:nvSpPr>
          <p:cNvPr id="3" name="Content Placeholder 2"/>
          <p:cNvSpPr>
            <a:spLocks noGrp="1"/>
          </p:cNvSpPr>
          <p:nvPr>
            <p:ph idx="1"/>
          </p:nvPr>
        </p:nvSpPr>
        <p:spPr/>
        <p:txBody>
          <a:bodyPr/>
          <a:lstStyle/>
          <a:p>
            <a:r>
              <a:rPr lang="en-US" dirty="0" smtClean="0"/>
              <a:t>The standard for use of force by peace officers is modified. A peace officer may use physical force against a person to the extent necessary to carry out specified acts. </a:t>
            </a:r>
          </a:p>
          <a:p>
            <a:r>
              <a:rPr lang="en-US" dirty="0" smtClean="0"/>
              <a:t>The authority of a peace officer to use physical force against a person, subject to the requirement to </a:t>
            </a:r>
            <a:r>
              <a:rPr lang="en-US" b="1" dirty="0" smtClean="0">
                <a:solidFill>
                  <a:srgbClr val="FF0000"/>
                </a:solidFill>
              </a:rPr>
              <a:t>exercise reasonable care</a:t>
            </a:r>
            <a:r>
              <a:rPr lang="en-US" dirty="0" smtClean="0"/>
              <a:t>, is expanded to include the following circumstances: Taking a person into custody or providing assistance in circumstances involving involuntary treatment or evaluation under civil or forensic commitment laws. </a:t>
            </a:r>
          </a:p>
          <a:p>
            <a:r>
              <a:rPr lang="en-US" dirty="0" smtClean="0"/>
              <a:t> Taking a minor into protective custody in certain circumstances; and</a:t>
            </a:r>
          </a:p>
          <a:p>
            <a:r>
              <a:rPr lang="en-US" dirty="0" smtClean="0"/>
              <a:t>Executing or enforcing a court order. </a:t>
            </a:r>
            <a:endParaRPr lang="en-US" dirty="0"/>
          </a:p>
        </p:txBody>
      </p:sp>
    </p:spTree>
    <p:extLst>
      <p:ext uri="{BB962C8B-B14F-4D97-AF65-F5344CB8AC3E}">
        <p14:creationId xmlns:p14="http://schemas.microsoft.com/office/powerpoint/2010/main" val="30723115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 1735 Continued </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 provision regarding use of deadly force is modified by replacing the term "imminent threat" with "immediate threat," distinguishing it from the restrictions on the use of physical force.</a:t>
            </a:r>
          </a:p>
          <a:p>
            <a:r>
              <a:rPr lang="en-US" dirty="0" smtClean="0"/>
              <a:t> </a:t>
            </a:r>
            <a:r>
              <a:rPr lang="en-US" b="1" dirty="0" smtClean="0">
                <a:solidFill>
                  <a:srgbClr val="FF0000"/>
                </a:solidFill>
              </a:rPr>
              <a:t>A peace officer may use deadly force against another person only when necessary to protect against an immediate threat of serious physical injury or death to the officer or another person. </a:t>
            </a:r>
          </a:p>
          <a:p>
            <a:r>
              <a:rPr lang="en-US" dirty="0" smtClean="0"/>
              <a:t>The requirement to exercise </a:t>
            </a:r>
            <a:r>
              <a:rPr lang="en-US" b="1" u="sng" dirty="0" smtClean="0">
                <a:solidFill>
                  <a:srgbClr val="FF0000"/>
                </a:solidFill>
              </a:rPr>
              <a:t>reasonable care </a:t>
            </a:r>
            <a:r>
              <a:rPr lang="en-US" dirty="0" smtClean="0"/>
              <a:t>is modified so as to apply to both physical force and deadly force. </a:t>
            </a:r>
          </a:p>
          <a:p>
            <a:r>
              <a:rPr lang="en-US" dirty="0" smtClean="0"/>
              <a:t>A peace officer </a:t>
            </a:r>
            <a:r>
              <a:rPr lang="en-US" b="1" u="sng" dirty="0" smtClean="0">
                <a:solidFill>
                  <a:srgbClr val="FF0000"/>
                </a:solidFill>
              </a:rPr>
              <a:t>must</a:t>
            </a:r>
            <a:r>
              <a:rPr lang="en-US" dirty="0" smtClean="0"/>
              <a:t>, when possible, use all de-escalation tactics that are available and appropriate under the circumstances before using physical force. The list of de-escalation tactics in the standard are removed and replaced. "De-escalation tactics" are defined as actions used by a peace officer that are intended to minimize the likelihood of the need to use force during an incident. </a:t>
            </a:r>
            <a:endParaRPr lang="en-US" dirty="0"/>
          </a:p>
        </p:txBody>
      </p:sp>
    </p:spTree>
    <p:extLst>
      <p:ext uri="{BB962C8B-B14F-4D97-AF65-F5344CB8AC3E}">
        <p14:creationId xmlns:p14="http://schemas.microsoft.com/office/powerpoint/2010/main" val="854302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 1735 Continued </a:t>
            </a:r>
            <a:endParaRPr lang="en-US" dirty="0"/>
          </a:p>
        </p:txBody>
      </p:sp>
      <p:sp>
        <p:nvSpPr>
          <p:cNvPr id="3" name="Content Placeholder 2"/>
          <p:cNvSpPr>
            <a:spLocks noGrp="1"/>
          </p:cNvSpPr>
          <p:nvPr>
            <p:ph idx="1"/>
          </p:nvPr>
        </p:nvSpPr>
        <p:spPr>
          <a:xfrm>
            <a:off x="838200" y="1825624"/>
            <a:ext cx="10515600" cy="4575175"/>
          </a:xfrm>
        </p:spPr>
        <p:txBody>
          <a:bodyPr>
            <a:normAutofit fontScale="85000" lnSpcReduction="20000"/>
          </a:bodyPr>
          <a:lstStyle/>
          <a:p>
            <a:r>
              <a:rPr lang="en-US" dirty="0" smtClean="0"/>
              <a:t>Depending on the circumstances, "de-escalation tactics" may include, but are not limited to: </a:t>
            </a:r>
          </a:p>
          <a:p>
            <a:pPr marL="0" indent="0">
              <a:buNone/>
            </a:pPr>
            <a:r>
              <a:rPr lang="en-US" dirty="0" smtClean="0"/>
              <a:t>• using clear instructions and verbal persuasion;</a:t>
            </a:r>
          </a:p>
          <a:p>
            <a:pPr marL="0" indent="0">
              <a:buNone/>
            </a:pPr>
            <a:r>
              <a:rPr lang="en-US" dirty="0" smtClean="0"/>
              <a:t>• attempting to slow down or stabilize the situation so that more time, options, and resources are available to resolve the incident; creating physical distance by employing tactical repositioning to maintain the benefit of time, distance, and cover; </a:t>
            </a:r>
          </a:p>
          <a:p>
            <a:pPr marL="0" indent="0">
              <a:buNone/>
            </a:pPr>
            <a:r>
              <a:rPr lang="en-US" dirty="0" smtClean="0"/>
              <a:t>• when there are multiple officers, designating one officer to communicate in order to avoid competing commands; and </a:t>
            </a:r>
          </a:p>
          <a:p>
            <a:pPr marL="0" indent="0">
              <a:buNone/>
            </a:pPr>
            <a:r>
              <a:rPr lang="en-US" dirty="0" smtClean="0"/>
              <a:t>• requesting and using available support and resources, such as a crisis intervention team, a designated crisis responder or other behavioral health professional, or back-up officers. </a:t>
            </a:r>
          </a:p>
          <a:p>
            <a:pPr marL="0" indent="0">
              <a:buNone/>
            </a:pPr>
            <a:r>
              <a:rPr lang="en-US" dirty="0" smtClean="0"/>
              <a:t>• </a:t>
            </a:r>
            <a:r>
              <a:rPr lang="en-US" b="1" dirty="0" smtClean="0">
                <a:solidFill>
                  <a:srgbClr val="FF0000"/>
                </a:solidFill>
              </a:rPr>
              <a:t>A peace officer must use less lethal alternatives that are available and appropriate under the circumstances before using deadly force.</a:t>
            </a:r>
            <a:endParaRPr lang="en-US" b="1" dirty="0">
              <a:solidFill>
                <a:srgbClr val="FF0000"/>
              </a:solidFill>
            </a:endParaRPr>
          </a:p>
        </p:txBody>
      </p:sp>
    </p:spTree>
    <p:extLst>
      <p:ext uri="{BB962C8B-B14F-4D97-AF65-F5344CB8AC3E}">
        <p14:creationId xmlns:p14="http://schemas.microsoft.com/office/powerpoint/2010/main" val="988290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 1735 Continued </a:t>
            </a:r>
            <a:endParaRPr lang="en-US" dirty="0"/>
          </a:p>
        </p:txBody>
      </p:sp>
      <p:sp>
        <p:nvSpPr>
          <p:cNvPr id="3" name="Content Placeholder 2"/>
          <p:cNvSpPr>
            <a:spLocks noGrp="1"/>
          </p:cNvSpPr>
          <p:nvPr>
            <p:ph idx="1"/>
          </p:nvPr>
        </p:nvSpPr>
        <p:spPr/>
        <p:txBody>
          <a:bodyPr/>
          <a:lstStyle/>
          <a:p>
            <a:r>
              <a:rPr lang="en-US" dirty="0" smtClean="0"/>
              <a:t>A provision is added to the RCW specifying that the standard does not limit or restrict a peace officer's authority or responsibility to perform lifesaving measures or perform community caretaking functions to protect health and safety, and further specifying that the standard does not prevent a peace officer from responding to requests for assistance or service by specified individuals and members of the public. </a:t>
            </a:r>
            <a:endParaRPr lang="en-US" dirty="0"/>
          </a:p>
        </p:txBody>
      </p:sp>
    </p:spTree>
    <p:extLst>
      <p:ext uri="{BB962C8B-B14F-4D97-AF65-F5344CB8AC3E}">
        <p14:creationId xmlns:p14="http://schemas.microsoft.com/office/powerpoint/2010/main" val="20327770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 2037</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Definitions and use of terms. Several definitions are expanded or added with respect to the standard for use of physical and deadly force, including the following:</a:t>
            </a:r>
          </a:p>
          <a:p>
            <a:pPr lvl="1"/>
            <a:r>
              <a:rPr lang="en-US" dirty="0" smtClean="0"/>
              <a:t> </a:t>
            </a:r>
            <a:r>
              <a:rPr lang="en-US" b="1" u="sng" dirty="0" smtClean="0">
                <a:solidFill>
                  <a:srgbClr val="FF0000"/>
                </a:solidFill>
              </a:rPr>
              <a:t>"Deadly force" </a:t>
            </a:r>
            <a:r>
              <a:rPr lang="en-US" dirty="0" smtClean="0"/>
              <a:t>means intentional application of force through the use of firearms or any other means reasonably likely to cause death or serious physical injury;</a:t>
            </a:r>
          </a:p>
          <a:p>
            <a:pPr lvl="1"/>
            <a:r>
              <a:rPr lang="en-US" b="1" u="sng" dirty="0" smtClean="0">
                <a:solidFill>
                  <a:srgbClr val="FF0000"/>
                </a:solidFill>
              </a:rPr>
              <a:t> "Necessary" </a:t>
            </a:r>
            <a:r>
              <a:rPr lang="en-US" dirty="0" smtClean="0"/>
              <a:t>means that, under the totality of the circumstances, the type and degree of physical force is reasonable to effect the legal purpose intended, and a reasonably effective alternative to the use of physical force does not appear to exist. </a:t>
            </a:r>
          </a:p>
          <a:p>
            <a:pPr lvl="1"/>
            <a:r>
              <a:rPr lang="en-US" b="1" dirty="0" smtClean="0">
                <a:solidFill>
                  <a:srgbClr val="FF0000"/>
                </a:solidFill>
              </a:rPr>
              <a:t>However, in the context of deadly force, "necessary" means that, under the totality of the circumstances, the use of deadly force is a reasonable and proportional response to the threat posed to the officer and others, and a reasonably effective alternative to the use of deadly force does not appear to exist;</a:t>
            </a:r>
            <a:r>
              <a:rPr lang="en-US" dirty="0" smtClean="0"/>
              <a:t> </a:t>
            </a:r>
          </a:p>
          <a:p>
            <a:pPr lvl="1"/>
            <a:r>
              <a:rPr lang="en-US" b="1" u="sng" dirty="0" smtClean="0">
                <a:solidFill>
                  <a:srgbClr val="FF0000"/>
                </a:solidFill>
              </a:rPr>
              <a:t> "Physical force" </a:t>
            </a:r>
            <a:r>
              <a:rPr lang="en-US" dirty="0" smtClean="0"/>
              <a:t>means any use of force, other than deadly force, that involves physical effort to control, restrain, or overcome the resistance of another person; and </a:t>
            </a:r>
          </a:p>
          <a:p>
            <a:pPr lvl="1"/>
            <a:r>
              <a:rPr lang="en-US" b="1" u="sng" dirty="0" smtClean="0">
                <a:solidFill>
                  <a:srgbClr val="FF0000"/>
                </a:solidFill>
              </a:rPr>
              <a:t> "Totality of the circumstances" </a:t>
            </a:r>
            <a:r>
              <a:rPr lang="en-US" dirty="0" smtClean="0"/>
              <a:t>means all facts known to the peace officer leading up to, and at the time of, the use of force, and includes the actions of the person against whom the peace officer uses such force, and the actions of the peace officer.</a:t>
            </a:r>
            <a:endParaRPr lang="en-US" dirty="0"/>
          </a:p>
        </p:txBody>
      </p:sp>
    </p:spTree>
    <p:extLst>
      <p:ext uri="{BB962C8B-B14F-4D97-AF65-F5344CB8AC3E}">
        <p14:creationId xmlns:p14="http://schemas.microsoft.com/office/powerpoint/2010/main" val="3270364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 2037 Continued </a:t>
            </a:r>
            <a:endParaRPr lang="en-US" dirty="0"/>
          </a:p>
        </p:txBody>
      </p:sp>
      <p:sp>
        <p:nvSpPr>
          <p:cNvPr id="3" name="Content Placeholder 2"/>
          <p:cNvSpPr>
            <a:spLocks noGrp="1"/>
          </p:cNvSpPr>
          <p:nvPr>
            <p:ph idx="1"/>
          </p:nvPr>
        </p:nvSpPr>
        <p:spPr/>
        <p:txBody>
          <a:bodyPr>
            <a:normAutofit/>
          </a:bodyPr>
          <a:lstStyle/>
          <a:p>
            <a:r>
              <a:rPr lang="en-US" dirty="0" smtClean="0"/>
              <a:t>The provision regarding use of deadly force is modified by replacing the term "imminent threat" with "immediate threat," distinguishing it from the restrictions on the use of physical force. </a:t>
            </a:r>
          </a:p>
          <a:p>
            <a:r>
              <a:rPr lang="en-US" b="1" dirty="0" smtClean="0">
                <a:solidFill>
                  <a:srgbClr val="FF0000"/>
                </a:solidFill>
              </a:rPr>
              <a:t>A peace officer may use deadly force against another person only when necessary to protect against an immediate threat of serious physical injury or death to the officer or another person. </a:t>
            </a:r>
          </a:p>
        </p:txBody>
      </p:sp>
    </p:spTree>
    <p:extLst>
      <p:ext uri="{BB962C8B-B14F-4D97-AF65-F5344CB8AC3E}">
        <p14:creationId xmlns:p14="http://schemas.microsoft.com/office/powerpoint/2010/main" val="3338672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 2037 Continued </a:t>
            </a:r>
            <a:endParaRPr lang="en-US" dirty="0"/>
          </a:p>
        </p:txBody>
      </p:sp>
      <p:sp>
        <p:nvSpPr>
          <p:cNvPr id="3" name="Content Placeholder 2"/>
          <p:cNvSpPr>
            <a:spLocks noGrp="1"/>
          </p:cNvSpPr>
          <p:nvPr>
            <p:ph idx="1"/>
          </p:nvPr>
        </p:nvSpPr>
        <p:spPr/>
        <p:txBody>
          <a:bodyPr/>
          <a:lstStyle/>
          <a:p>
            <a:r>
              <a:rPr lang="en-US" b="1" u="sng" dirty="0" smtClean="0"/>
              <a:t>Modifications to the standard for use of force:</a:t>
            </a:r>
          </a:p>
          <a:p>
            <a:pPr marL="0" indent="0">
              <a:buNone/>
            </a:pPr>
            <a:endParaRPr lang="en-US" dirty="0" smtClean="0"/>
          </a:p>
          <a:p>
            <a:pPr lvl="1"/>
            <a:r>
              <a:rPr lang="en-US" dirty="0" smtClean="0"/>
              <a:t> The standard for use of force by peace officers is modified. A peace officer may use physical force against a person to the extent necessary to carry out specified acts. </a:t>
            </a:r>
          </a:p>
          <a:p>
            <a:pPr marL="457200" lvl="1" indent="0">
              <a:buNone/>
            </a:pPr>
            <a:endParaRPr lang="en-US" dirty="0" smtClean="0"/>
          </a:p>
          <a:p>
            <a:pPr lvl="1"/>
            <a:r>
              <a:rPr lang="en-US" dirty="0" smtClean="0"/>
              <a:t>The authority of a peace officer to use physical force against a person, subject to the requirement to exercise reasonable care, when defending against criminal conduct is modified. </a:t>
            </a:r>
            <a:r>
              <a:rPr lang="en-US" b="1" dirty="0" smtClean="0">
                <a:solidFill>
                  <a:srgbClr val="FF0000"/>
                </a:solidFill>
              </a:rPr>
              <a:t>In those instances, physical force may be used to the extent necessary to protect against a criminal offense when there is probable cause that the person has committed or is committing the offense.</a:t>
            </a:r>
            <a:r>
              <a:rPr lang="en-US" dirty="0" smtClean="0"/>
              <a:t> </a:t>
            </a:r>
          </a:p>
          <a:p>
            <a:endParaRPr lang="en-US" dirty="0"/>
          </a:p>
        </p:txBody>
      </p:sp>
    </p:spTree>
    <p:extLst>
      <p:ext uri="{BB962C8B-B14F-4D97-AF65-F5344CB8AC3E}">
        <p14:creationId xmlns:p14="http://schemas.microsoft.com/office/powerpoint/2010/main" val="29415044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1226</Words>
  <Application>Microsoft Office PowerPoint</Application>
  <PresentationFormat>Widescreen</PresentationFormat>
  <Paragraphs>51</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Clyde Hill Police Legal Update Spring 2022</vt:lpstr>
      <vt:lpstr>HB 1719</vt:lpstr>
      <vt:lpstr>HB 1735</vt:lpstr>
      <vt:lpstr>HB 1735 Continued </vt:lpstr>
      <vt:lpstr>HB 1735 Continued </vt:lpstr>
      <vt:lpstr>HB 1735 Continued </vt:lpstr>
      <vt:lpstr>HB 2037</vt:lpstr>
      <vt:lpstr>HB 2037 Continued </vt:lpstr>
      <vt:lpstr>HB 2037 Continued </vt:lpstr>
      <vt:lpstr>HB 2037 Continued </vt:lpstr>
      <vt:lpstr>HB 2037 Summer video </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Algona Police Service Legal Update Spring 2022</dc:title>
  <dc:creator>James Schrimpsher</dc:creator>
  <cp:lastModifiedBy>Kyle Kolling</cp:lastModifiedBy>
  <cp:revision>19</cp:revision>
  <dcterms:created xsi:type="dcterms:W3CDTF">2022-03-22T16:57:22Z</dcterms:created>
  <dcterms:modified xsi:type="dcterms:W3CDTF">2022-04-14T14:30:57Z</dcterms:modified>
</cp:coreProperties>
</file>